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A6B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3474720" cy="347472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3291840"/>
            <a:ext cx="1828800" cy="1828800"/>
          </a:xfrm>
          <a:prstGeom prst="ellipse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548640" y="3840480"/>
            <a:ext cx="1463040" cy="1463040"/>
          </a:xfrm>
          <a:prstGeom prst="ellipse">
            <a:avLst/>
          </a:prstGeom>
          <a:solidFill>
            <a:srgbClr val="FFFFFF">
              <a:alpha val="10000"/>
            </a:srgbClr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4360" y="1371600"/>
            <a:ext cx="64008" cy="2377440"/>
          </a:xfrm>
          <a:prstGeom prst="rect">
            <a:avLst/>
          </a:prstGeom>
          <a:solidFill>
            <a:srgbClr val="F4F5EE"/>
          </a:solidFill>
          <a:ln w="12700">
            <a:solidFill>
              <a:srgbClr val="F4F5E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3258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4F5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小红书数码宅女号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822960" y="2176272"/>
            <a:ext cx="6858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商业价值内容运营分析报告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822960" y="2880360"/>
            <a:ext cx="4389120" cy="36576"/>
          </a:xfrm>
          <a:prstGeom prst="rect">
            <a:avLst/>
          </a:prstGeom>
          <a:solidFill>
            <a:srgbClr val="F4F5EE">
              <a:alpha val="45000"/>
            </a:srgbClr>
          </a:solidFill>
          <a:ln w="12700">
            <a:solidFill>
              <a:srgbClr val="F4F5EE">
                <a:alpha val="4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306324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F4F5EE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2025.09 — 2026.03   |   Switch / 数码 / 宅女   |   钟懿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6583680" y="466344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50" dirty="0">
                <a:solidFill>
                  <a:srgbClr val="F4F5EE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 作品集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账号商业价值概览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精准触达游戏外设核心消费人群  |  收藏行为驱动购买决策  |  品类天然适配度高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429768" y="1170432"/>
            <a:ext cx="2560320" cy="1389888"/>
          </a:xfrm>
          <a:prstGeom prst="rect">
            <a:avLst/>
          </a:prstGeom>
          <a:solidFill>
            <a:srgbClr val="D4DBC8"/>
          </a:solidFill>
          <a:ln w="12700">
            <a:solidFill>
              <a:srgbClr val="C0CDB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29768" y="1170432"/>
            <a:ext cx="54864" cy="138988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2648" y="133502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242万+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612648" y="194767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精准消费受众触达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12648" y="224028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游戏外设核心消费圈层自然曝光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154680" y="1170432"/>
            <a:ext cx="2560320" cy="1389888"/>
          </a:xfrm>
          <a:prstGeom prst="rect">
            <a:avLst/>
          </a:prstGeom>
          <a:solidFill>
            <a:srgbClr val="D4DBC8"/>
          </a:solidFill>
          <a:ln w="12700">
            <a:solidFill>
              <a:srgbClr val="C0CDB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54680" y="1170432"/>
            <a:ext cx="54864" cy="138988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33502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1,567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3337560" y="194767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收藏总量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3337560" y="224028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收藏 = 购买意愿的最强行为信号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879592" y="1170432"/>
            <a:ext cx="2560320" cy="138988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879592" y="1170432"/>
            <a:ext cx="54864" cy="1389888"/>
          </a:xfrm>
          <a:prstGeom prst="rect">
            <a:avLst/>
          </a:prstGeom>
          <a:solidFill>
            <a:srgbClr val="F4F5EE"/>
          </a:solidFill>
          <a:ln w="12700">
            <a:solidFill>
              <a:srgbClr val="F4F5E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062472" y="133502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4F5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0.44%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6062472" y="194767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数码品类收藏率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062472" y="224028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D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《大学就该买switch》最高收藏率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29768" y="2724912"/>
            <a:ext cx="256032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0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29768" y="2724912"/>
            <a:ext cx="54864" cy="138988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2648" y="288950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76万+</a:t>
            </a:r>
            <a:endParaRPr lang="en-US" sz="3000" dirty="0"/>
          </a:p>
        </p:txBody>
      </p:sp>
      <p:sp>
        <p:nvSpPr>
          <p:cNvPr id="23" name="Text 21"/>
          <p:cNvSpPr/>
          <p:nvPr/>
        </p:nvSpPr>
        <p:spPr>
          <a:xfrm>
            <a:off x="612648" y="350215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数码+Switch总曝光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612648" y="379476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7篇外设相关内容直接触达消费人群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154680" y="2724912"/>
            <a:ext cx="256032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0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154680" y="2724912"/>
            <a:ext cx="54864" cy="138988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37560" y="288950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57.1%</a:t>
            </a:r>
            <a:endParaRPr lang="en-US" sz="3000" dirty="0"/>
          </a:p>
        </p:txBody>
      </p:sp>
      <p:sp>
        <p:nvSpPr>
          <p:cNvPr id="28" name="Text 26"/>
          <p:cNvSpPr/>
          <p:nvPr/>
        </p:nvSpPr>
        <p:spPr>
          <a:xfrm>
            <a:off x="3337560" y="350215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外设品类内容爆款率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3337560" y="379476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7篇中 4 篇达平台爆款门槛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879592" y="2724912"/>
            <a:ext cx="256032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DDE0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879592" y="2724912"/>
            <a:ext cx="54864" cy="138988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062472" y="2889504"/>
            <a:ext cx="2304288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19.1%</a:t>
            </a:r>
            <a:endParaRPr lang="en-US" sz="3000" dirty="0"/>
          </a:p>
        </p:txBody>
      </p:sp>
      <p:sp>
        <p:nvSpPr>
          <p:cNvPr id="33" name="Text 31"/>
          <p:cNvSpPr/>
          <p:nvPr/>
        </p:nvSpPr>
        <p:spPr>
          <a:xfrm>
            <a:off x="6062472" y="3502152"/>
            <a:ext cx="23042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平均封面CTR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6062472" y="3794760"/>
            <a:ext cx="23042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强 CTR 确保品牌内容有效曝光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受众消费画像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游戏外设高消费意愿人群  ×  女性玩家细分赛道  ×  「种草即决策」行为特征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170432"/>
            <a:ext cx="4251960" cy="166420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298448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核心任天堂玩家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530352" y="1719072"/>
            <a:ext cx="3931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/ 动森 / Splatoon 深度用户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对手柄、耳机、采集卡等外设有真实采购需求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82312" y="1170432"/>
            <a:ext cx="4251960" cy="1664208"/>
          </a:xfrm>
          <a:prstGeom prst="rect">
            <a:avLst/>
          </a:prstGeom>
          <a:solidFill>
            <a:srgbClr val="D4DBC8"/>
          </a:solidFill>
          <a:ln w="12700">
            <a:solidFill>
              <a:srgbClr val="C0CDB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65192" y="1298448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数码消费决策者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4965192" y="1719072"/>
            <a:ext cx="3931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主动搜索「值不值得买」类内容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《有条件一定要买个显示屏》0.3% 收藏率印证强购买意向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47472" y="2999232"/>
            <a:ext cx="4251960" cy="1664208"/>
          </a:xfrm>
          <a:prstGeom prst="rect">
            <a:avLst/>
          </a:prstGeom>
          <a:solidFill>
            <a:srgbClr val="D4DBC8"/>
          </a:solidFill>
          <a:ln w="12700">
            <a:solidFill>
              <a:srgbClr val="C0CDB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30352" y="3127248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在校女大学生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530352" y="3547872"/>
            <a:ext cx="3931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消费决策独立，对生活方式类产品接受度高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宅女方向内容 CTR 均值 20.8%，破圈能力强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82312" y="2999232"/>
            <a:ext cx="4251960" cy="166420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65192" y="3127248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品牌内容高信任度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4965192" y="3547872"/>
            <a:ext cx="3931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垂类博主推荐可信度高于广告位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《大学就该买switch》收藏 365 次，强种草效果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品类商业适配矩阵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大内容方向  |  覆盖游戏外设 → 数码配件 → 大学生消费全链路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188720"/>
            <a:ext cx="4160520" cy="1783080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3258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4F5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Switch / 数码配件  ·  核心转化赛道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30352" y="1719072"/>
            <a:ext cx="3840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直接购买决策内容，收藏率全账号最高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《大学就该买switch》收藏 365 次，《有条件一定要买个显示屏》收藏 156 次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30352" y="26060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D4D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适配品类：游戏主机、显示器、数码配件、学生电子产品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690872" y="1188720"/>
            <a:ext cx="4160520" cy="1783080"/>
          </a:xfrm>
          <a:prstGeom prst="rect">
            <a:avLst/>
          </a:prstGeom>
          <a:solidFill>
            <a:srgbClr val="D4DBC8"/>
          </a:solidFill>
          <a:ln w="12700">
            <a:solidFill>
              <a:srgbClr val="C0CDB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73752" y="132588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游戏外设  ·  强需求场景植入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873752" y="1719072"/>
            <a:ext cx="3840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Splatoon 深度对局内容天然嵌入外设使用场景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玩家群体对手柄、耳机、网络设备有主动采购习惯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73752" y="2606040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适配品类：游戏手柄、头戴耳机、路由器、网络加速产品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347472" y="3090672"/>
            <a:ext cx="4160520" cy="1783080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32278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4F5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宅女生活  ·  破圈消费种草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530352" y="3621024"/>
            <a:ext cx="3840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覆盖非游戏核心圈女大学生，消费决策多元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 均值 20.8%，品牌软植入流量损耗低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30352" y="4507992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D4D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适配品类：桌面配件、学习装备、生活方式产品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690872" y="3090672"/>
            <a:ext cx="4160520" cy="1783080"/>
          </a:xfrm>
          <a:prstGeom prst="rect">
            <a:avLst/>
          </a:prstGeom>
          <a:solidFill>
            <a:srgbClr val="D4DBC8"/>
          </a:solidFill>
          <a:ln w="12700">
            <a:solidFill>
              <a:srgbClr val="C0CDB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73752" y="3227832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内容测评  ·  可信推荐人设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873752" y="3621024"/>
            <a:ext cx="38404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博主本身即深度用户，产品推荐天然具备真实感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非广告感内容形式，用户接受度显著高于硬广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73752" y="4507992"/>
            <a:ext cx="3840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适配形式：开箱测评、使用体验分享、对比推荐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收藏行为：购买意愿的最强信号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收藏 = 「我以后要买」的行为标记  |  外设品类收藏率远超账号均值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42062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3A2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高收藏笔记  TOP 5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536192"/>
            <a:ext cx="4315968" cy="621792"/>
          </a:xfrm>
          <a:prstGeom prst="rect">
            <a:avLst/>
          </a:prstGeom>
          <a:solidFill>
            <a:srgbClr val="EAECE3"/>
          </a:solidFill>
          <a:ln w="12700">
            <a:solidFill>
              <a:srgbClr val="EAECE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609344"/>
            <a:ext cx="11155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俺们农民这个时候最紧张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85800" y="1929384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[动森]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828800" y="1645920"/>
            <a:ext cx="2606040" cy="329184"/>
          </a:xfrm>
          <a:prstGeom prst="rect">
            <a:avLst/>
          </a:prstGeom>
          <a:solidFill>
            <a:srgbClr val="D4DBC8"/>
          </a:solidFill>
          <a:ln w="12700">
            <a:solidFill>
              <a:srgbClr val="D4DBC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828800" y="1645920"/>
            <a:ext cx="2606040" cy="329184"/>
          </a:xfrm>
          <a:prstGeom prst="rect">
            <a:avLst/>
          </a:prstGeom>
          <a:solidFill>
            <a:srgbClr val="8A9C6F"/>
          </a:solidFill>
          <a:ln w="12700">
            <a:solidFill>
              <a:srgbClr val="8A9C6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26280" y="1645920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435 次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47472" y="2304288"/>
            <a:ext cx="256032" cy="256032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7472" y="230428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85800" y="2267712"/>
            <a:ext cx="11155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大学就该买switch啊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85800" y="2587752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[Switch]</a:t>
            </a:r>
            <a:endParaRPr lang="en-US" sz="850" dirty="0"/>
          </a:p>
        </p:txBody>
      </p:sp>
      <p:sp>
        <p:nvSpPr>
          <p:cNvPr id="16" name="Shape 14"/>
          <p:cNvSpPr/>
          <p:nvPr/>
        </p:nvSpPr>
        <p:spPr>
          <a:xfrm>
            <a:off x="1828800" y="2304288"/>
            <a:ext cx="2606040" cy="329184"/>
          </a:xfrm>
          <a:prstGeom prst="rect">
            <a:avLst/>
          </a:prstGeom>
          <a:solidFill>
            <a:srgbClr val="D4DBC8"/>
          </a:solidFill>
          <a:ln w="12700">
            <a:solidFill>
              <a:srgbClr val="D4DBC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828800" y="2304288"/>
            <a:ext cx="2186677" cy="329184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06917" y="2304288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5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365 次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20040" y="2852928"/>
            <a:ext cx="4315968" cy="621792"/>
          </a:xfrm>
          <a:prstGeom prst="rect">
            <a:avLst/>
          </a:prstGeom>
          <a:solidFill>
            <a:srgbClr val="EAECE3"/>
          </a:solidFill>
          <a:ln w="12700">
            <a:solidFill>
              <a:srgbClr val="EAECE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47472" y="2962656"/>
            <a:ext cx="256032" cy="256032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7472" y="29626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85800" y="2926080"/>
            <a:ext cx="11155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有条件一定要买个显示屏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85800" y="3246120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[数码配件]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1828800" y="2962656"/>
            <a:ext cx="2606040" cy="329184"/>
          </a:xfrm>
          <a:prstGeom prst="rect">
            <a:avLst/>
          </a:prstGeom>
          <a:solidFill>
            <a:srgbClr val="D4DBC8"/>
          </a:solidFill>
          <a:ln w="12700">
            <a:solidFill>
              <a:srgbClr val="D4DBC8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828800" y="2962656"/>
            <a:ext cx="934580" cy="329184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854820" y="2962656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5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156 次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47472" y="3621024"/>
            <a:ext cx="256032" cy="256032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7472" y="362102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85800" y="3584448"/>
            <a:ext cx="11155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其实打喷三不用连加速器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85800" y="3904488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[Splatoon]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1828800" y="3621024"/>
            <a:ext cx="2606040" cy="329184"/>
          </a:xfrm>
          <a:prstGeom prst="rect">
            <a:avLst/>
          </a:prstGeom>
          <a:solidFill>
            <a:srgbClr val="D4DBC8"/>
          </a:solidFill>
          <a:ln w="12700">
            <a:solidFill>
              <a:srgbClr val="D4DBC8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1828800" y="3621024"/>
            <a:ext cx="772826" cy="329184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693066" y="3621024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5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129 次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320040" y="4169664"/>
            <a:ext cx="4315968" cy="621792"/>
          </a:xfrm>
          <a:prstGeom prst="rect">
            <a:avLst/>
          </a:prstGeom>
          <a:solidFill>
            <a:srgbClr val="EAECE3"/>
          </a:solidFill>
          <a:ln w="12700">
            <a:solidFill>
              <a:srgbClr val="EAECE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85800" y="4242816"/>
            <a:ext cx="111556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求你期末周别回家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85800" y="4562856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[宅女]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1828800" y="4279392"/>
            <a:ext cx="2606040" cy="329184"/>
          </a:xfrm>
          <a:prstGeom prst="rect">
            <a:avLst/>
          </a:prstGeom>
          <a:solidFill>
            <a:srgbClr val="D4DBC8"/>
          </a:solidFill>
          <a:ln w="12700">
            <a:solidFill>
              <a:srgbClr val="D4DBC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1828800" y="4279392"/>
            <a:ext cx="515217" cy="329184"/>
          </a:xfrm>
          <a:prstGeom prst="rect">
            <a:avLst/>
          </a:prstGeom>
          <a:solidFill>
            <a:srgbClr val="8A9C6F"/>
          </a:solidFill>
          <a:ln w="12700">
            <a:solidFill>
              <a:srgbClr val="8A9C6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435457" y="4279392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86 次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47472" y="4773168"/>
            <a:ext cx="201168" cy="20116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7472" y="477316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¥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21792" y="4773168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外设品类内容（高商业适配度）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4983480" y="1143000"/>
            <a:ext cx="3840480" cy="1188720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4983480" y="1143000"/>
            <a:ext cx="64008" cy="1188720"/>
          </a:xfrm>
          <a:prstGeom prst="rect">
            <a:avLst/>
          </a:prstGeom>
          <a:solidFill>
            <a:srgbClr val="F4F5EE"/>
          </a:solidFill>
          <a:ln w="12700">
            <a:solidFill>
              <a:srgbClr val="F4F5EE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184648" y="123444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4F5E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0.44%</a:t>
            </a:r>
            <a:endParaRPr lang="en-US" sz="2600" dirty="0"/>
          </a:p>
        </p:txBody>
      </p:sp>
      <p:sp>
        <p:nvSpPr>
          <p:cNvPr id="46" name="Text 44"/>
          <p:cNvSpPr/>
          <p:nvPr/>
        </p:nvSpPr>
        <p:spPr>
          <a:xfrm>
            <a:off x="5184648" y="171907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数码品类收藏率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5184648" y="1984248"/>
            <a:ext cx="3474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D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《大学就该买switch》0.44% 收藏率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D4D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是账号均值 0.21% 的 2.1 倍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4983480" y="2468880"/>
            <a:ext cx="3840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0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4983480" y="2468880"/>
            <a:ext cx="64008" cy="1188720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184648" y="256032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535次</a:t>
            </a:r>
            <a:endParaRPr lang="en-US" sz="2600" dirty="0"/>
          </a:p>
        </p:txBody>
      </p:sp>
      <p:sp>
        <p:nvSpPr>
          <p:cNvPr id="51" name="Text 49"/>
          <p:cNvSpPr/>
          <p:nvPr/>
        </p:nvSpPr>
        <p:spPr>
          <a:xfrm>
            <a:off x="5184648" y="304495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外设内容总收藏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5184648" y="3310128"/>
            <a:ext cx="3474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7篇 Switch+数码内容贡献 535 次收藏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单篇均值远超其他品类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4983480" y="3794760"/>
            <a:ext cx="3840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0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54" name="Shape 52"/>
          <p:cNvSpPr/>
          <p:nvPr/>
        </p:nvSpPr>
        <p:spPr>
          <a:xfrm>
            <a:off x="4983480" y="3794760"/>
            <a:ext cx="64008" cy="1188720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184648" y="388620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76万+</a:t>
            </a:r>
            <a:endParaRPr lang="en-US" sz="2600" dirty="0"/>
          </a:p>
        </p:txBody>
      </p:sp>
      <p:sp>
        <p:nvSpPr>
          <p:cNvPr id="56" name="Text 54"/>
          <p:cNvSpPr/>
          <p:nvPr/>
        </p:nvSpPr>
        <p:spPr>
          <a:xfrm>
            <a:off x="5184648" y="437083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外设品类曝光</a:t>
            </a:r>
            <a:endParaRPr lang="en-US" sz="1200" dirty="0"/>
          </a:p>
        </p:txBody>
      </p:sp>
      <p:sp>
        <p:nvSpPr>
          <p:cNvPr id="57" name="Text 55"/>
          <p:cNvSpPr/>
          <p:nvPr/>
        </p:nvSpPr>
        <p:spPr>
          <a:xfrm>
            <a:off x="5184648" y="4636008"/>
            <a:ext cx="347472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Switch+数码 7 篇直接触达消费人群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平均每篇 10.9 万次有效曝光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28600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5A6B4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商业内容生产方法论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457200" y="74980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让品牌合作内容兼具曝光量与转化率的创作逻辑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47472" y="1170432"/>
            <a:ext cx="4251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0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47472" y="1170432"/>
            <a:ext cx="64008" cy="1691640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0352" y="1280160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A6B47">
                    <a:alpha val="7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170432" y="1280160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场景植入优先于产品展示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530352" y="1700784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在真实游戏内容场景中自然引入外设，而非硬广式产品特写。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用户信任度来自「真实玩家在用」，而非「博主在推荐」。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782312" y="1170432"/>
            <a:ext cx="4251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0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82312" y="1170432"/>
            <a:ext cx="64008" cy="1691640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65192" y="1280160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A6B47">
                    <a:alpha val="7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605272" y="1280160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收藏钩子设计：让内容成为购物清单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4965192" y="1700784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在推荐向内容中加入「收藏备用」引导，触发用户主动存档行为。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《大学就该买switch》365 次收藏即是这一策略的直接验证。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347472" y="2999232"/>
            <a:ext cx="4251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0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47472" y="2999232"/>
            <a:ext cx="64008" cy="1691640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0352" y="3108960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A6B47">
                    <a:alpha val="7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170432" y="3108960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封面 CTR 保障品牌曝光质量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30352" y="3529584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数码品类内容平均 CTR 18.9%，确保品牌内容实际曝光有效。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封面强化产品卖点 + 生活场景，避免被系统识别为广告降权。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82312" y="2999232"/>
            <a:ext cx="425196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DE0D4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82312" y="2999232"/>
            <a:ext cx="64008" cy="1691640"/>
          </a:xfrm>
          <a:prstGeom prst="rect">
            <a:avLst/>
          </a:prstGeom>
          <a:solidFill>
            <a:srgbClr val="5A6B47"/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65192" y="3108960"/>
            <a:ext cx="594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A6B47">
                    <a:alpha val="75000"/>
                  </a:srgbClr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605272" y="3108960"/>
            <a:ext cx="326440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E3A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垂类人设保证合作内容可信度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4965192" y="3529584"/>
            <a:ext cx="3931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深度游戏玩家身份使外设推荐更具说服力，不存在「人设违和」。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6B7A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与账号定位高度匹配的品牌合作可获得比硬广显著更高的自然传播。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5A6B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80560"/>
            <a:ext cx="9144000" cy="662940"/>
          </a:xfrm>
          <a:prstGeom prst="rect">
            <a:avLst/>
          </a:prstGeom>
          <a:solidFill>
            <a:srgbClr val="2E3A22"/>
          </a:solidFill>
          <a:ln w="12700">
            <a:solidFill>
              <a:srgbClr val="2E3A2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949440" y="-1097280"/>
            <a:ext cx="3840480" cy="3840480"/>
          </a:xfrm>
          <a:prstGeom prst="ellipse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589520" y="2926080"/>
            <a:ext cx="2011680" cy="2011680"/>
          </a:xfrm>
          <a:prstGeom prst="ellipse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5A6B4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94360" y="731520"/>
            <a:ext cx="64008" cy="3383280"/>
          </a:xfrm>
          <a:prstGeom prst="rect">
            <a:avLst/>
          </a:prstGeom>
          <a:solidFill>
            <a:srgbClr val="F4F5EE"/>
          </a:solidFill>
          <a:ln w="12700">
            <a:solidFill>
              <a:srgbClr val="F4F5E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68580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4F5EE">
                    <a:alpha val="8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品牌合作价值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822960" y="1207008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精准消费人群覆盖  ·  游戏外设核心买家，242万曝光 × 0.44% 收藏率，种草效率高</a:t>
            </a:r>
            <a:endParaRPr lang="en-US" sz="1350" dirty="0"/>
          </a:p>
        </p:txBody>
      </p:sp>
      <p:sp>
        <p:nvSpPr>
          <p:cNvPr id="8" name="Text 6"/>
          <p:cNvSpPr/>
          <p:nvPr/>
        </p:nvSpPr>
        <p:spPr>
          <a:xfrm>
            <a:off x="822960" y="1965960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真实玩家背书  ·  深度用户人设，品牌植入不违和，产品推荐可信度强于广告位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822960" y="2724912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多品类外设适配能力  ·  手柄、耳机、显示屏、数码配件均有内容先例，可快速启动合作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822960" y="3483864"/>
            <a:ext cx="7132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F4F5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内容全链路独立操盘  ·  从选题策划到拍摄剪辑到数据复盘，无需额外创作支持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822960" y="461772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4F5EE">
                    <a:alpha val="7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接受游戏外设 / 数码配件 / 大学生消费品类品牌合作，欢迎联系洽谈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小红书数码宅女号商业价值分析</dc:title>
  <dc:subject>PptxGenJS Presentation</dc:subject>
  <dc:creator>PptxGenJS</dc:creator>
  <cp:lastModifiedBy>PptxGenJS</cp:lastModifiedBy>
  <cp:revision>1</cp:revision>
  <dcterms:created xsi:type="dcterms:W3CDTF">2026-03-14T11:20:53Z</dcterms:created>
  <dcterms:modified xsi:type="dcterms:W3CDTF">2026-03-14T11:20:53Z</dcterms:modified>
</cp:coreProperties>
</file>