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5" r:id="rId11"/>
    <p:sldId id="263" r:id="rId12"/>
    <p:sldId id="264" r:id="rId13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256032"/>
            <a:ext cx="822960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XIAOHONGSHU CONTENT STRATEGY  ·  2025.09 — 2026.03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640080"/>
            <a:ext cx="82296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欧莱雅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411480" y="1920240"/>
            <a:ext cx="822960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小红书内容策略分析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411480" y="2834640"/>
            <a:ext cx="4572000" cy="0"/>
          </a:xfrm>
          <a:prstGeom prst="line">
            <a:avLst/>
          </a:prstGeom>
          <a:noFill/>
          <a:ln w="12700">
            <a:solidFill>
              <a:srgbClr val="44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2971800"/>
            <a:ext cx="64008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基于小红书近半年点赞量前 50 条热帖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内容结构、投放策略与用户叙事模式研究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4160520"/>
            <a:ext cx="2011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数据样本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411480" y="4389120"/>
            <a:ext cx="20116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50 条热帖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560320" y="4160520"/>
            <a:ext cx="2011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分析维度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560320" y="4389120"/>
            <a:ext cx="20116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10 个字段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09160" y="4160520"/>
            <a:ext cx="2011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研究视角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4709160" y="4389120"/>
            <a:ext cx="20116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KOC 实操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0" y="4160520"/>
            <a:ext cx="201168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kern="0" spc="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完成时间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6858000" y="4389120"/>
            <a:ext cx="20116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2026.03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548640"/>
            <a:ext cx="3657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结语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5029200" cy="0"/>
          </a:xfrm>
          <a:prstGeom prst="line">
            <a:avLst/>
          </a:prstGeom>
          <a:noFill/>
          <a:ln w="12700">
            <a:solidFill>
              <a:srgbClr val="4444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63040"/>
            <a:ext cx="7315200" cy="2560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欧莱雅在小红书的内容打法已经相当成熟：以情绪钩子撬动传播，以暗广维持口碑自然感，以节点礼盒放大销售峰值，以产品力托底一切内容策略。</a:t>
            </a:r>
            <a:endParaRPr lang="en-US" sz="1500" dirty="0"/>
          </a:p>
          <a:p>
            <a:pPr marL="0" indent="0">
              <a:lnSpc>
                <a:spcPct val="160000"/>
              </a:lnSpc>
              <a:buNone/>
            </a:pPr>
            <a:endParaRPr lang="en-US" sz="1500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这套体系的核心矛盾在于——「素人化」的包装越来越难骗过成熟的用户。下一阶段，真正的竞争优势将来自更深的产品与用户绑定，而非更精巧的文案技巧。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4206240"/>
            <a:ext cx="27432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分析者 · 钟懿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4526280"/>
            <a:ext cx="365760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小红书 KOC  ·  品牌营销研究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01  /  数据概览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040880" y="128016"/>
            <a:ext cx="1737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1993392" cy="182880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896112"/>
            <a:ext cx="155448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50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1600200" y="1463040"/>
            <a:ext cx="5029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条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1480" y="1920240"/>
            <a:ext cx="17373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分析热帖总量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450592" y="777240"/>
            <a:ext cx="1993392" cy="1828800"/>
          </a:xfrm>
          <a:prstGeom prst="rect">
            <a:avLst/>
          </a:prstGeom>
          <a:solidFill>
            <a:srgbClr val="111111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87752" y="896112"/>
            <a:ext cx="155448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68%</a:t>
            </a:r>
            <a:endParaRPr lang="en-US" sz="5000" dirty="0"/>
          </a:p>
        </p:txBody>
      </p:sp>
      <p:sp>
        <p:nvSpPr>
          <p:cNvPr id="11" name="Text 9"/>
          <p:cNvSpPr/>
          <p:nvPr/>
        </p:nvSpPr>
        <p:spPr>
          <a:xfrm>
            <a:off x="2587752" y="1920240"/>
            <a:ext cx="17373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暗广渗透率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26864" y="777240"/>
            <a:ext cx="1993392" cy="182880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64024" y="896112"/>
            <a:ext cx="155448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</a:t>
            </a:r>
            <a:endParaRPr lang="en-US" sz="5000" dirty="0"/>
          </a:p>
        </p:txBody>
      </p:sp>
      <p:sp>
        <p:nvSpPr>
          <p:cNvPr id="14" name="Text 12"/>
          <p:cNvSpPr/>
          <p:nvPr/>
        </p:nvSpPr>
        <p:spPr>
          <a:xfrm>
            <a:off x="5952744" y="1463040"/>
            <a:ext cx="5029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款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64024" y="1920240"/>
            <a:ext cx="17373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主推产品线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803136" y="777240"/>
            <a:ext cx="1993392" cy="1828800"/>
          </a:xfrm>
          <a:prstGeom prst="rect">
            <a:avLst/>
          </a:prstGeom>
          <a:solidFill>
            <a:srgbClr val="222222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40296" y="896112"/>
            <a:ext cx="155448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98%</a:t>
            </a:r>
            <a:endParaRPr lang="en-US" sz="5000" dirty="0"/>
          </a:p>
        </p:txBody>
      </p:sp>
      <p:sp>
        <p:nvSpPr>
          <p:cNvPr id="18" name="Text 16"/>
          <p:cNvSpPr/>
          <p:nvPr/>
        </p:nvSpPr>
        <p:spPr>
          <a:xfrm>
            <a:off x="6940296" y="1920240"/>
            <a:ext cx="17373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正向口碑占比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2852928"/>
            <a:ext cx="8595360" cy="178308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4320" y="2852928"/>
            <a:ext cx="64008" cy="17830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2962656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数据说明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2920" y="3291840"/>
            <a:ext cx="8229600" cy="12344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数据采集方式：搜索「欧莱雅护肤」，按最热排序，筛选近半年内容，手动记录点赞量前 50 条帖子。分析字段涵盖标题、点赞、收藏、评论、发布者类型、内容类型、内容标签、叙事钩子、是否广告、发布时间共 10 个维度。广告判定基于 KOC 实操经验（评论区维护情况、文案完整性、粉丝量级综合判断），存疑 2 条单独标注，不计入暗广占比。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02  /  发布者类型分布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126480" y="128016"/>
            <a:ext cx="26517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PUBLISHER TYPE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685800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发布者构成（共 50 条）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207008"/>
            <a:ext cx="6400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KOL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51560" y="1243584"/>
            <a:ext cx="41148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1243584"/>
            <a:ext cx="2139696" cy="29260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78992" y="1243584"/>
            <a:ext cx="2093976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52%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257800" y="1261872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条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350008"/>
            <a:ext cx="6400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KOC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051560" y="2386584"/>
            <a:ext cx="41148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" y="2386584"/>
            <a:ext cx="1316736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78992" y="2386584"/>
            <a:ext cx="1271016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32%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257800" y="2404872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条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5760" y="3493008"/>
            <a:ext cx="6400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素人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051560" y="3529584"/>
            <a:ext cx="41148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51560" y="3529584"/>
            <a:ext cx="658368" cy="292608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78992" y="3529584"/>
            <a:ext cx="612648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16%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257800" y="3547872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条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126480" y="685800"/>
            <a:ext cx="2743200" cy="128016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126480" y="685800"/>
            <a:ext cx="64008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63640" y="758952"/>
            <a:ext cx="9144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52%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7178040" y="822960"/>
            <a:ext cx="685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263640" y="1289304"/>
            <a:ext cx="2514600" cy="6217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主力投手，占超半数。大量使用「素人安利感」文案，刻意模仿真实用户口吻，降低被识破风险。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126480" y="2075688"/>
            <a:ext cx="2743200" cy="128016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126480" y="2075688"/>
            <a:ext cx="64008" cy="128016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63640" y="2148840"/>
            <a:ext cx="9144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32%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7178040" y="2212848"/>
            <a:ext cx="685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KOC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263640" y="2679192"/>
            <a:ext cx="2514600" cy="6217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性价比担当，互动率与 KOL 相近但成本更低。帖子真实感更强，评论区干预痕迹更少。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26480" y="3465576"/>
            <a:ext cx="2743200" cy="128016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126480" y="3465576"/>
            <a:ext cx="64008" cy="128016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63640" y="3538728"/>
            <a:ext cx="9144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16%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7178040" y="3602736"/>
            <a:ext cx="685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素人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263640" y="4069080"/>
            <a:ext cx="2514600" cy="6217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真实用户声音。平均评论数 120 条，高于 KOL/KOC 均值，素人帖更容易引发真实讨论。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03  /  广告属性判定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126480" y="128016"/>
            <a:ext cx="26517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ATTRIBUTION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685800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广告属性分布（共 50 条）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207008"/>
            <a:ext cx="822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暗广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280160" y="1243584"/>
            <a:ext cx="45720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80160" y="1243584"/>
            <a:ext cx="3108960" cy="29260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07592" y="1243584"/>
            <a:ext cx="3035808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68%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0" y="1261872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 条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322576"/>
            <a:ext cx="822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非广告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280160" y="2359152"/>
            <a:ext cx="45720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280160" y="2359152"/>
            <a:ext cx="128016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07592" y="2359152"/>
            <a:ext cx="1207008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28%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0" y="2377440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条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5760" y="3438144"/>
            <a:ext cx="8229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存疑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280160" y="3474720"/>
            <a:ext cx="45720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280160" y="3474720"/>
            <a:ext cx="365760" cy="292608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07592" y="3474720"/>
            <a:ext cx="292608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4%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43600" y="3493008"/>
            <a:ext cx="731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条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583680" y="685800"/>
            <a:ext cx="2286000" cy="14630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29400" y="749808"/>
            <a:ext cx="214884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68%</a:t>
            </a:r>
            <a:endParaRPr lang="en-US" sz="4200" dirty="0"/>
          </a:p>
        </p:txBody>
      </p:sp>
      <p:sp>
        <p:nvSpPr>
          <p:cNvPr id="23" name="Text 21"/>
          <p:cNvSpPr/>
          <p:nvPr/>
        </p:nvSpPr>
        <p:spPr>
          <a:xfrm>
            <a:off x="6629400" y="1481328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前50条热帖中暗广占比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583680" y="2331720"/>
            <a:ext cx="2286000" cy="251460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0" y="2331720"/>
            <a:ext cx="64008" cy="251460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20840" y="2423160"/>
            <a:ext cx="2057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暗广判定依据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KOC 实操视角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720840" y="2980944"/>
            <a:ext cx="2057400" cy="1828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粉丝量级通常 1 万+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文案完整，有明显卖点梳理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差评被删，评论区维护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积极回复，维护品牌形象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图片构图专业细节展示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04  /  叙事钩子频率分析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852160" y="128016"/>
            <a:ext cx="29260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HOOKS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640080"/>
            <a:ext cx="8412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叙事钩子是决定用户是否「停下来点进去」的关键变量——情绪驱动在欧莱雅内容中高度集中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74320" y="1078992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情绪共鸣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691640" y="1106424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691640" y="1106424"/>
            <a:ext cx="3474720" cy="274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719072" y="1106424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27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74320" y="1618488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好物分享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691640" y="1645920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691640" y="1645920"/>
            <a:ext cx="1544320" cy="274320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19072" y="1645920"/>
            <a:ext cx="14528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" y="2157984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引发共鸣/提问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691640" y="2185416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691640" y="2185416"/>
            <a:ext cx="514773" cy="27432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19072" y="2185416"/>
            <a:ext cx="423333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4320" y="2697480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长期回购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691640" y="2724912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691640" y="2724912"/>
            <a:ext cx="257387" cy="27432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994747" y="2724912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74320" y="3236976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送礼场景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691640" y="3264408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691640" y="3264408"/>
            <a:ext cx="257387" cy="27432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994747" y="3264408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74320" y="3776472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美貌视觉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691640" y="3803904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691640" y="3803904"/>
            <a:ext cx="257387" cy="274320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994747" y="3803904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2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74320" y="4315968"/>
            <a:ext cx="1371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自用测评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691640" y="4343400"/>
            <a:ext cx="3474720" cy="27432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691640" y="4343400"/>
            <a:ext cx="228600" cy="274320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965960" y="4343400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577840" y="1051560"/>
            <a:ext cx="3291840" cy="14173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715000" y="1097280"/>
            <a:ext cx="146304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54%</a:t>
            </a:r>
            <a:endParaRPr lang="en-US" sz="4800" dirty="0"/>
          </a:p>
        </p:txBody>
      </p:sp>
      <p:sp>
        <p:nvSpPr>
          <p:cNvPr id="36" name="Text 34"/>
          <p:cNvSpPr/>
          <p:nvPr/>
        </p:nvSpPr>
        <p:spPr>
          <a:xfrm>
            <a:off x="7132320" y="1188720"/>
            <a:ext cx="160020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热帖以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情绪共鸣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为钩子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5577840" y="2651760"/>
            <a:ext cx="3291840" cy="566928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577840" y="2651760"/>
            <a:ext cx="64008" cy="5669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760720" y="2688336"/>
            <a:ext cx="10058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情绪共鸣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760720" y="2926080"/>
            <a:ext cx="3017520" cy="2468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「建议去查查，太离谱了！！！」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5577840" y="3291840"/>
            <a:ext cx="3291840" cy="566928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577840" y="3291840"/>
            <a:ext cx="64008" cy="5669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760720" y="3328416"/>
            <a:ext cx="10058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好物分享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760720" y="3566160"/>
            <a:ext cx="3017520" cy="2468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「30+ 剑走偏锋（冷门好物分享版」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5577840" y="3931920"/>
            <a:ext cx="3291840" cy="566928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577840" y="3931920"/>
            <a:ext cx="64008" cy="566928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760720" y="3968496"/>
            <a:ext cx="10058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引发共鸣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760720" y="4206240"/>
            <a:ext cx="3017520" cy="2468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「21岁需要抗初老吗？」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5577840" y="4572000"/>
            <a:ext cx="3291840" cy="566928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77840" y="4572000"/>
            <a:ext cx="64008" cy="566928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760720" y="4608576"/>
            <a:ext cx="10058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长期回购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760720" y="4846320"/>
            <a:ext cx="3017520" cy="2468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「三年都不想换的一组」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05  /  主推产品热度排名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943600" y="128016"/>
            <a:ext cx="28346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RANKING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786384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胶原小蜜罐面霜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737360" y="813816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737360" y="813816"/>
            <a:ext cx="3200400" cy="29260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764792" y="813816"/>
            <a:ext cx="31089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12条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463040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小蜜罐水乳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737360" y="1490472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37360" y="1490472"/>
            <a:ext cx="2400300" cy="29260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64792" y="1490472"/>
            <a:ext cx="23088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9条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4320" y="2139696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安瓶面膜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737360" y="2167128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737360" y="2167128"/>
            <a:ext cx="21336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64792" y="2167128"/>
            <a:ext cx="2042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8条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" y="2816352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超水光精华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737360" y="2843784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37360" y="2843784"/>
            <a:ext cx="1866900" cy="292608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64792" y="2843784"/>
            <a:ext cx="17754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7条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74320" y="3493008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复颜新年礼盒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737360" y="3520440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737360" y="3520440"/>
            <a:ext cx="1600200" cy="292608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64792" y="3520440"/>
            <a:ext cx="15087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6条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74320" y="4169664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复颜水乳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737360" y="4197096"/>
            <a:ext cx="3200400" cy="292608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737360" y="4197096"/>
            <a:ext cx="1333500" cy="292608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64792" y="4197096"/>
            <a:ext cx="12420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5条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212080" y="731520"/>
            <a:ext cx="3657600" cy="12344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212080" y="731520"/>
            <a:ext cx="64008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349240" y="822960"/>
            <a:ext cx="7772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#1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8046720" y="822960"/>
            <a:ext cx="6858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12 条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349240" y="1261872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胶原小蜜罐面霜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349240" y="1581912"/>
            <a:ext cx="33832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全周期主推，欧莱雅护肤线半年最强爆款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5212080" y="2084832"/>
            <a:ext cx="3657600" cy="123444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212080" y="2084832"/>
            <a:ext cx="64008" cy="123444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49240" y="2176272"/>
            <a:ext cx="7772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#2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8046720" y="2176272"/>
            <a:ext cx="6858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9 条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5349240" y="2615184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小蜜罐水乳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5349240" y="2935224"/>
            <a:ext cx="33832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常与面霜搭配，套装形成价格锚点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5212080" y="3438144"/>
            <a:ext cx="3657600" cy="123444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212080" y="3438144"/>
            <a:ext cx="64008" cy="123444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49240" y="3529584"/>
            <a:ext cx="7772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节点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8046720" y="3529584"/>
            <a:ext cx="6858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 条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349240" y="3968496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复颜新年礼盒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5349240" y="4288536"/>
            <a:ext cx="33832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集中爆发于 2026.01，节日礼盒叙事效果显著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06  /  核心洞察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583680" y="128016"/>
            <a:ext cx="21945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INSIGHTS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713232"/>
            <a:ext cx="4206240" cy="201168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713232"/>
            <a:ext cx="64008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804672"/>
            <a:ext cx="5486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1216152"/>
            <a:ext cx="3840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暗广当道，素人感是核心伪装逻辑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655064"/>
            <a:ext cx="384048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68% 为暗广，品牌几乎放弃明投。KOL 大量模仿真实用户口吻，但「评论区维护」和「完整文案结构」依然会暴露身份。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713232"/>
            <a:ext cx="4206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713232"/>
            <a:ext cx="64008" cy="201168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804672"/>
            <a:ext cx="5486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937760" y="1216152"/>
            <a:ext cx="3840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情绪是第一传播引擎，产品是第二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1655064"/>
            <a:ext cx="384048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54% 帖子以情绪钩子开篇。先共鸣再种草——这是欧莱雅最成熟的内容打法，情绪让用户先停下来，产品信息在后。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74320" y="2862072"/>
            <a:ext cx="4206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862072"/>
            <a:ext cx="64008" cy="201168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953512"/>
            <a:ext cx="5486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57200" y="3364992"/>
            <a:ext cx="3840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产品力稳固，0 条成分负评进前 50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803904"/>
            <a:ext cx="384048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条热帖仅 1 条负评（批评包装而非成分），说明产品基本盘稳固——这是所有内容投放得以生效的底层逻辑。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54880" y="2862072"/>
            <a:ext cx="4206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54880" y="2862072"/>
            <a:ext cx="64008" cy="2011680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2953512"/>
            <a:ext cx="54864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AAAAA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4937760" y="3364992"/>
            <a:ext cx="3840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节日礼盒是可复制的季节爆发模型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37760" y="3803904"/>
            <a:ext cx="384048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复颜新年礼盒 2026.01 引爆 6 条热帖，「送礼」叙事 × 情感钩子效果显著。这套打法可延伸至母亲节、七夕等节点。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3" name="TitleText"/>
          <p:cNvSpPr/>
          <p:nvPr/>
        </p:nvSpPr>
        <p:spPr>
          <a:xfrm>
            <a:off x="365760" y="91440"/>
            <a:ext cx="5000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zh-CN" sz="1500" b="1" dirty="0">
                <a:solidFill>
                  <a:srgbClr val="FFFFFF"/>
                </a:solidFill>
                <a:latin typeface="Georgia" panose="02040502050405090303"/>
                <a:ea typeface="Georgia" panose="02040502050405090303"/>
                <a:cs typeface="Georgia" panose="02040502050405090303"/>
              </a:rPr>
              <a:t>07  /  竞品对标</a:t>
            </a:r>
            <a:endParaRPr lang="zh-CN" sz="1500" b="1" dirty="0">
              <a:solidFill>
                <a:srgbClr val="FFFFFF"/>
              </a:solidFill>
              <a:latin typeface="Georgia" panose="02040502050405090303"/>
              <a:ea typeface="Georgia" panose="02040502050405090303"/>
              <a:cs typeface="Georgia" panose="02040502050405090303"/>
            </a:endParaRPr>
          </a:p>
        </p:txBody>
      </p:sp>
      <p:sp>
        <p:nvSpPr>
          <p:cNvPr id="4" name="SubRight"/>
          <p:cNvSpPr/>
          <p:nvPr/>
        </p:nvSpPr>
        <p:spPr>
          <a:xfrm>
            <a:off x="6583680" y="128016"/>
            <a:ext cx="21945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COMPETITIVE BENCHMARK</a:t>
            </a:r>
            <a:endParaRPr lang="en-US" sz="900" kern="0" spc="300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" name="LeftCard"/>
          <p:cNvSpPr/>
          <p:nvPr/>
        </p:nvSpPr>
        <p:spPr>
          <a:xfrm>
            <a:off x="182880" y="620000"/>
            <a:ext cx="4206240" cy="443200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6" name="LeftAccent"/>
          <p:cNvSpPr/>
          <p:nvPr/>
        </p:nvSpPr>
        <p:spPr>
          <a:xfrm>
            <a:off x="182880" y="620000"/>
            <a:ext cx="64008" cy="4432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" name="RightCard"/>
          <p:cNvSpPr/>
          <p:nvPr/>
        </p:nvSpPr>
        <p:spPr>
          <a:xfrm>
            <a:off x="4754880" y="620000"/>
            <a:ext cx="4206240" cy="443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</a:ln>
        </p:spPr>
      </p:sp>
      <p:sp>
        <p:nvSpPr>
          <p:cNvPr id="8" name="RightAccent"/>
          <p:cNvSpPr/>
          <p:nvPr/>
        </p:nvSpPr>
        <p:spPr>
          <a:xfrm>
            <a:off x="4754880" y="620000"/>
            <a:ext cx="64008" cy="4432000"/>
          </a:xfrm>
          <a:prstGeom prst="rect">
            <a:avLst/>
          </a:prstGeom>
          <a:solidFill>
            <a:srgbClr val="AAAAAA"/>
          </a:solidFill>
        </p:spPr>
      </p:sp>
      <p:sp>
        <p:nvSpPr>
          <p:cNvPr id="9" name="LeftBrand"/>
          <p:cNvSpPr/>
          <p:nvPr/>
        </p:nvSpPr>
        <p:spPr>
          <a:xfrm>
            <a:off x="365760" y="660000"/>
            <a:ext cx="3840480" cy="360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zh-CN" sz="1800" b="1" dirty="0">
                <a:solidFill>
                  <a:srgbClr val="FFFFFF"/>
                </a:solidFill>
                <a:latin typeface="Georgia" panose="02040502050405090303"/>
                <a:ea typeface="Georgia" panose="02040502050405090303"/>
                <a:cs typeface="Georgia" panose="02040502050405090303"/>
              </a:rPr>
              <a:t>欧莱雅护肤</a:t>
            </a:r>
            <a:endParaRPr lang="zh-CN" sz="1800" b="1" dirty="0">
              <a:solidFill>
                <a:srgbClr val="FFFFFF"/>
              </a:solidFill>
              <a:latin typeface="Georgia" panose="02040502050405090303"/>
              <a:ea typeface="Georgia" panose="02040502050405090303"/>
              <a:cs typeface="Georgia" panose="02040502050405090303"/>
            </a:endParaRPr>
          </a:p>
        </p:txBody>
      </p:sp>
      <p:sp>
        <p:nvSpPr>
          <p:cNvPr id="10" name="RightBrand"/>
          <p:cNvSpPr/>
          <p:nvPr/>
        </p:nvSpPr>
        <p:spPr>
          <a:xfrm>
            <a:off x="4937760" y="660000"/>
            <a:ext cx="3840480" cy="360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zh-CN" sz="1800" b="1" dirty="0">
                <a:solidFill>
                  <a:srgbClr val="111111"/>
                </a:solidFill>
                <a:latin typeface="Georgia" panose="02040502050405090303"/>
                <a:ea typeface="Georgia" panose="02040502050405090303"/>
                <a:cs typeface="Georgia" panose="02040502050405090303"/>
              </a:rPr>
              <a:t>资生堂护肤</a:t>
            </a:r>
            <a:endParaRPr lang="zh-CN" sz="1800" b="1" dirty="0">
              <a:solidFill>
                <a:srgbClr val="111111"/>
              </a:solidFill>
              <a:latin typeface="Georgia" panose="02040502050405090303"/>
              <a:ea typeface="Georgia" panose="02040502050405090303"/>
              <a:cs typeface="Georgia" panose="02040502050405090303"/>
            </a:endParaRPr>
          </a:p>
        </p:txBody>
      </p:sp>
      <p:sp>
        <p:nvSpPr>
          <p:cNvPr id="11" name="LeftDivider"/>
          <p:cNvSpPr/>
          <p:nvPr/>
        </p:nvSpPr>
        <p:spPr>
          <a:xfrm>
            <a:off x="365760" y="1050000"/>
            <a:ext cx="3840480" cy="18000"/>
          </a:xfrm>
          <a:prstGeom prst="rect">
            <a:avLst/>
          </a:prstGeom>
          <a:solidFill>
            <a:srgbClr val="333333"/>
          </a:solidFill>
        </p:spPr>
      </p:sp>
      <p:sp>
        <p:nvSpPr>
          <p:cNvPr id="12" name="RightDivider"/>
          <p:cNvSpPr/>
          <p:nvPr/>
        </p:nvSpPr>
        <p:spPr>
          <a:xfrm>
            <a:off x="4937760" y="1050000"/>
            <a:ext cx="3840480" cy="18000"/>
          </a:xfrm>
          <a:prstGeom prst="rect">
            <a:avLst/>
          </a:prstGeom>
          <a:solidFill>
            <a:srgbClr val="CCCCCC"/>
          </a:solidFill>
        </p:spPr>
      </p:sp>
      <p:sp>
        <p:nvSpPr>
          <p:cNvPr id="13" name="LeftContent"/>
          <p:cNvSpPr/>
          <p:nvPr/>
        </p:nvSpPr>
        <p:spPr>
          <a:xfrm>
            <a:off x="365760" y="1090000"/>
            <a:ext cx="3840480" cy="3880000"/>
          </a:xfrm>
          <a:prstGeom prst="rect">
            <a:avLst/>
          </a:prstGeom>
          <a:noFill/>
        </p:spPr>
        <p:txBody>
          <a:bodyPr wrap="square" lIns="0" tIns="91440" rIns="0" bIns="0" rtlCol="0" anchor="t"/>
          <a:lstStyle/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内容形式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图文为主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发布者策略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KOL + KOC + 素人三层结构，刻意模仿素人口吻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核心叙事钩子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情绪共鸣 54%，先共情后种草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投放风格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暗广 68%，素人感包装为核心伪装逻辑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近半年峰值热度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最高 3,368 赞，1000+ 赞约 29 条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AAAAAA"/>
                </a:solidFill>
                <a:latin typeface="Calibri"/>
                <a:ea typeface="Calibri"/>
                <a:cs typeface="Calibri"/>
              </a:rPr>
              <a:t>品牌感知定位</a:t>
            </a:r>
            <a:endParaRPr lang="zh-CN" sz="900" b="1" dirty="0">
              <a:solidFill>
                <a:srgbClr val="AAAAAA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亲民·平价抗老，素人真实感是最大资产</a:t>
            </a:r>
            <a:endParaRPr lang="zh-CN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4" name="RightContent"/>
          <p:cNvSpPr/>
          <p:nvPr/>
        </p:nvSpPr>
        <p:spPr>
          <a:xfrm>
            <a:off x="4937760" y="1090000"/>
            <a:ext cx="3840480" cy="3880000"/>
          </a:xfrm>
          <a:prstGeom prst="rect">
            <a:avLst/>
          </a:prstGeom>
          <a:noFill/>
        </p:spPr>
        <p:txBody>
          <a:bodyPr wrap="square" lIns="0" tIns="91440" rIns="0" bIns="0" rtlCol="0" anchor="t"/>
          <a:lstStyle/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内容形式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视频为主，近半年热帖中 9 条以上为视频种草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发布者策略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以高颜值/专业护肤 KOL 为主，强调可信度与背书感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核心叙事钩子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护肤教程 + 产品植入，专业感开场、方法论引导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投放风格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KOL 为核心，明广 + 暗广混合，专业美感为主基调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近半年峰值热度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最高 24,000 赞，5000+ 赞 2 条，1000+ 赞 16 条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900" b="1" dirty="0">
                <a:solidFill>
                  <a:srgbClr val="999999"/>
                </a:solidFill>
                <a:latin typeface="Calibri"/>
                <a:ea typeface="Calibri"/>
                <a:cs typeface="Calibri"/>
              </a:rPr>
              <a:t>品牌感知定位</a:t>
            </a:r>
            <a:endParaRPr lang="zh-CN" sz="900" b="1" dirty="0">
              <a:solidFill>
                <a:srgbClr val="999999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zh-CN" sz="1100" dirty="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专业·高端护肤，视频建立更强使用场景信任</a:t>
            </a:r>
            <a:endParaRPr lang="zh-CN" sz="1100" dirty="0">
              <a:solidFill>
                <a:srgbClr val="333333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08  /  品牌策略建议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669280" y="128016"/>
            <a:ext cx="31089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8595360" cy="100584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685800"/>
            <a:ext cx="64008" cy="10058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758952"/>
            <a:ext cx="5029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758952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素人话题帖是被低估的流量杠杆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1161288"/>
            <a:ext cx="77266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「21岁需要抗初老吗」类询问帖点赞过千、评论高于 KOL 均值。品牌可主动策划素人提问型话题，轻度控评引导，以最低成本撬动真实讨论。（KOC 实操经验：询问类帖空间评论区互动延迟远高于种草水帖）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783080"/>
            <a:ext cx="8595360" cy="100584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783080"/>
            <a:ext cx="64008" cy="10058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856232"/>
            <a:ext cx="5029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005840" y="1856232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软广要真正素人化，而不只是像素人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05840" y="2258568"/>
            <a:ext cx="77266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 暗广两个破绽：文案过于完整、评论区被积极维护。建议允许出现少量非完美评论，减少人工干预痕迹，反而建立更高可信度。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4320" y="2880360"/>
            <a:ext cx="8595360" cy="1005840"/>
          </a:xfrm>
          <a:prstGeom prst="rect">
            <a:avLst/>
          </a:prstGeom>
          <a:solidFill>
            <a:srgbClr val="F8F8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880360"/>
            <a:ext cx="64008" cy="100584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953512"/>
            <a:ext cx="5029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005840" y="2953512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节日营销模板可系统化复用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3355848"/>
            <a:ext cx="77266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新年礼盒打法（送礼叙事 × 情感钩子 × KOC 暗广）效果经过验证，建议提炼为标准模板，向母亲节、七夕、双十一等节点延伸复用。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977640"/>
            <a:ext cx="8595360" cy="1005840"/>
          </a:xfrm>
          <a:prstGeom prst="rect">
            <a:avLst/>
          </a:prstGeom>
          <a:solidFill>
            <a:srgbClr val="F0F0F0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3977640"/>
            <a:ext cx="64008" cy="100584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050792"/>
            <a:ext cx="5029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555555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005840" y="4050792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111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产品力是所有内容投放的底层护城河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05840" y="4453128"/>
            <a:ext cx="77266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近半年前 50 条无成分负评，产品基本盘稳固。持续维持产品品质与成分透明度，是比任何内容策略都更持久的品牌资产。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2302</Words>
  <Application>WPS 表格</Application>
  <PresentationFormat>On-screen Show (16:9)</PresentationFormat>
  <Paragraphs>340</Paragraphs>
  <Slides>10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Helvetica Neue</vt:lpstr>
      <vt:lpstr>Calibri</vt:lpstr>
      <vt:lpstr>Calibri</vt:lpstr>
      <vt:lpstr>Georgia</vt:lpstr>
      <vt:lpstr>Georgia</vt:lpstr>
      <vt:lpstr>Georgia</vt:lpstr>
      <vt:lpstr>Georgia</vt:lpstr>
      <vt:lpstr>Calibri</vt:lpstr>
      <vt:lpstr>宋体</vt:lpstr>
      <vt:lpstr>汉仪书宋二KW</vt:lpstr>
      <vt:lpstr>微软雅黑</vt:lpstr>
      <vt:lpstr>汉仪旗黑</vt:lpstr>
      <vt:lpstr>Arial Unicode MS</vt:lpstr>
      <vt:lpstr>等线</vt:lpstr>
      <vt:lpstr>汉仪中等线KW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欧莱雅小红书内容策略分析报告</dc:title>
  <dc:creator>PptxGenJS</dc:creator>
  <dc:subject>PptxGenJS Presentation</dc:subject>
  <cp:lastModifiedBy>zoey</cp:lastModifiedBy>
  <cp:revision>2</cp:revision>
  <dcterms:created xsi:type="dcterms:W3CDTF">2026-03-14T11:52:31Z</dcterms:created>
  <dcterms:modified xsi:type="dcterms:W3CDTF">2026-03-14T11:52:31Z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5AC036B38E133A51FF4BB56954388699_42</vt:lpwstr>
  </property>
  <property fmtid="{D5CDD505-2E9C-101B-9397-08002B2CF9AE}" pid="3" name="KSOProductBuildVer">
    <vt:lpwstr>2052-7.5.1.8994</vt:lpwstr>
  </property>
</Properties>
</file>